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95" r:id="rId7"/>
    <p:sldId id="262" r:id="rId8"/>
    <p:sldId id="263" r:id="rId9"/>
    <p:sldId id="296" r:id="rId10"/>
    <p:sldId id="266" r:id="rId11"/>
    <p:sldId id="270" r:id="rId12"/>
    <p:sldId id="297" r:id="rId13"/>
    <p:sldId id="298" r:id="rId14"/>
    <p:sldId id="299" r:id="rId15"/>
    <p:sldId id="301" r:id="rId16"/>
    <p:sldId id="302" r:id="rId17"/>
    <p:sldId id="303" r:id="rId18"/>
  </p:sldIdLst>
  <p:sldSz cx="9144000" cy="5143500" type="screen16x9"/>
  <p:notesSz cx="6858000" cy="9144000"/>
  <p:embeddedFontLst>
    <p:embeddedFont>
      <p:font typeface="Albert Sans" panose="020B0604020202020204" charset="0"/>
      <p:regular r:id="rId20"/>
      <p:bold r:id="rId21"/>
      <p:italic r:id="rId22"/>
      <p:boldItalic r:id="rId23"/>
    </p:embeddedFont>
    <p:embeddedFont>
      <p:font typeface="Albert Sans Light" panose="020B0604020202020204" charset="0"/>
      <p:regular r:id="rId24"/>
      <p:bold r:id="rId25"/>
      <p:italic r:id="rId26"/>
      <p:boldItalic r:id="rId27"/>
    </p:embeddedFont>
    <p:embeddedFont>
      <p:font typeface="Nunito Light" pitchFamily="2" charset="0"/>
      <p:regular r:id="rId28"/>
      <p: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Work Sans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0AB41B-3A6F-4C00-AAE1-655B190C2587}">
  <a:tblStyle styleId="{820AB41B-3A6F-4C00-AAE1-655B190C25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9281D1-DC9D-43DB-90EC-127CF2124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084d307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084d307d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0d4b9b6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0d4b9b6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0d4b9b6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0d4b9b6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38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0d4b9b6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0d4b9b6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36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0d4b9b6e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0d4b9b6e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287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07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265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073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061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28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934050"/>
            <a:ext cx="6350100" cy="19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46500" y="3963950"/>
            <a:ext cx="4193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2184000" y="1738050"/>
            <a:ext cx="3633000" cy="1037700"/>
          </a:xfrm>
          <a:prstGeom prst="rect">
            <a:avLst/>
          </a:prstGeom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3327000" y="2908350"/>
            <a:ext cx="3633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720050" y="2418500"/>
            <a:ext cx="2477400" cy="18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ubTitle" idx="2"/>
          </p:nvPr>
        </p:nvSpPr>
        <p:spPr>
          <a:xfrm>
            <a:off x="3333298" y="2418500"/>
            <a:ext cx="2477400" cy="18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3"/>
          </p:nvPr>
        </p:nvSpPr>
        <p:spPr>
          <a:xfrm>
            <a:off x="5953371" y="2418500"/>
            <a:ext cx="2477400" cy="18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4"/>
          </p:nvPr>
        </p:nvSpPr>
        <p:spPr>
          <a:xfrm>
            <a:off x="720050" y="1524950"/>
            <a:ext cx="24774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5"/>
          </p:nvPr>
        </p:nvSpPr>
        <p:spPr>
          <a:xfrm>
            <a:off x="3333302" y="1524950"/>
            <a:ext cx="24774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6"/>
          </p:nvPr>
        </p:nvSpPr>
        <p:spPr>
          <a:xfrm>
            <a:off x="5953370" y="1524950"/>
            <a:ext cx="24774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 t="48981" b="7870"/>
          <a:stretch/>
        </p:blipFill>
        <p:spPr>
          <a:xfrm rot="-5400000" flipH="1">
            <a:off x="8192787" y="341749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t="4503" b="4512"/>
          <a:stretch/>
        </p:blipFill>
        <p:spPr>
          <a:xfrm rot="5400000">
            <a:off x="-154651" y="4109604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720000" y="1746804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4704069" y="1746804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3"/>
          </p:nvPr>
        </p:nvSpPr>
        <p:spPr>
          <a:xfrm>
            <a:off x="720000" y="3399052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4"/>
          </p:nvPr>
        </p:nvSpPr>
        <p:spPr>
          <a:xfrm>
            <a:off x="4704069" y="3399052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5"/>
          </p:nvPr>
        </p:nvSpPr>
        <p:spPr>
          <a:xfrm>
            <a:off x="720001" y="1396825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6"/>
          </p:nvPr>
        </p:nvSpPr>
        <p:spPr>
          <a:xfrm>
            <a:off x="720001" y="3049073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7"/>
          </p:nvPr>
        </p:nvSpPr>
        <p:spPr>
          <a:xfrm>
            <a:off x="4704038" y="1396825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8"/>
          </p:nvPr>
        </p:nvSpPr>
        <p:spPr>
          <a:xfrm>
            <a:off x="4704038" y="3049073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 t="46145" r="45337" b="7880"/>
          <a:stretch/>
        </p:blipFill>
        <p:spPr>
          <a:xfrm rot="-5400000" flipH="1">
            <a:off x="-86263" y="4131238"/>
            <a:ext cx="1097901" cy="9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t="4503" b="4512"/>
          <a:stretch/>
        </p:blipFill>
        <p:spPr>
          <a:xfrm rot="-5400000">
            <a:off x="8095831" y="-54232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2">
            <a:alphaModFix/>
          </a:blip>
          <a:srcRect t="48981" b="7870"/>
          <a:stretch/>
        </p:blipFill>
        <p:spPr>
          <a:xfrm rot="5400000" flipH="1">
            <a:off x="-242950" y="4198179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t="4506" r="8958" b="12498"/>
          <a:stretch/>
        </p:blipFill>
        <p:spPr>
          <a:xfrm rot="-5400000">
            <a:off x="8095062" y="42659"/>
            <a:ext cx="1099076" cy="9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l="8663" t="12737" r="6316" b="22373"/>
          <a:stretch/>
        </p:blipFill>
        <p:spPr>
          <a:xfrm rot="-5400000" flipH="1">
            <a:off x="7988370" y="441912"/>
            <a:ext cx="1604975" cy="7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  <a:latin typeface="Albert Sans Light"/>
                <a:ea typeface="Albert Sans Light"/>
                <a:cs typeface="Albert Sans Light"/>
                <a:sym typeface="Albert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873313" y="539500"/>
            <a:ext cx="2760600" cy="40644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083501"/>
            <a:ext cx="7704000" cy="3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8328" b="3542"/>
          <a:stretch/>
        </p:blipFill>
        <p:spPr>
          <a:xfrm rot="5400000">
            <a:off x="-6062" y="4184939"/>
            <a:ext cx="1005326" cy="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012830" y="2574150"/>
            <a:ext cx="31452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985975" y="2574150"/>
            <a:ext cx="31452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985965" y="1961025"/>
            <a:ext cx="3145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5012835" y="1961025"/>
            <a:ext cx="3145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t="8328" b="3542"/>
          <a:stretch/>
        </p:blipFill>
        <p:spPr>
          <a:xfrm rot="5400000" flipH="1">
            <a:off x="-6062" y="46764"/>
            <a:ext cx="1005326" cy="9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t="48981" b="7870"/>
          <a:stretch/>
        </p:blipFill>
        <p:spPr>
          <a:xfrm rot="5400000" flipH="1">
            <a:off x="-232100" y="4145304"/>
            <a:ext cx="1205424" cy="52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6"/>
          <p:cNvPicPr preferRelativeResize="0"/>
          <p:nvPr/>
        </p:nvPicPr>
        <p:blipFill rotWithShape="1">
          <a:blip r:embed="rId3">
            <a:alphaModFix/>
          </a:blip>
          <a:srcRect t="4503" b="4512"/>
          <a:stretch/>
        </p:blipFill>
        <p:spPr>
          <a:xfrm rot="-5400000">
            <a:off x="8095856" y="-55600"/>
            <a:ext cx="1207250" cy="1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735775" y="844050"/>
            <a:ext cx="46149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735775" y="2031450"/>
            <a:ext cx="4614900" cy="22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lbert Sans"/>
              <a:buNone/>
              <a:defRPr sz="32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bert Sans"/>
              <a:buNone/>
              <a:defRPr sz="3000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●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○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Char char="■"/>
              <a:defRPr sz="12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5" r:id="rId12"/>
    <p:sldLayoutId id="2147483666" r:id="rId13"/>
    <p:sldLayoutId id="2147483670" r:id="rId14"/>
    <p:sldLayoutId id="214748367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1165474" y="422849"/>
            <a:ext cx="6933497" cy="19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Bolt – Aplikacija za uporedjivanje cena</a:t>
            </a:r>
            <a:endParaRPr sz="3600" dirty="0"/>
          </a:p>
        </p:txBody>
      </p:sp>
      <p:pic>
        <p:nvPicPr>
          <p:cNvPr id="150" name="Google Shape;150;p29"/>
          <p:cNvPicPr preferRelativeResize="0"/>
          <p:nvPr/>
        </p:nvPicPr>
        <p:blipFill rotWithShape="1">
          <a:blip r:embed="rId3">
            <a:alphaModFix/>
          </a:blip>
          <a:srcRect l="214" r="6318" b="22372"/>
          <a:stretch/>
        </p:blipFill>
        <p:spPr>
          <a:xfrm rot="-5400000">
            <a:off x="6947463" y="18513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4">
            <a:alphaModFix/>
          </a:blip>
          <a:srcRect l="31320" t="3409" r="9651" b="6638"/>
          <a:stretch/>
        </p:blipFill>
        <p:spPr>
          <a:xfrm>
            <a:off x="0" y="138650"/>
            <a:ext cx="1165474" cy="22219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0C59201-2C71-FC0E-5095-D70615D6ED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167" y="3695531"/>
            <a:ext cx="5124351" cy="1309319"/>
          </a:xfrm>
        </p:spPr>
        <p:txBody>
          <a:bodyPr/>
          <a:lstStyle/>
          <a:p>
            <a:r>
              <a:rPr lang="en-US" dirty="0"/>
              <a:t>Student: Petar </a:t>
            </a:r>
            <a:r>
              <a:rPr lang="en-US" dirty="0" err="1"/>
              <a:t>Otovic</a:t>
            </a:r>
            <a:endParaRPr lang="en-US" dirty="0"/>
          </a:p>
          <a:p>
            <a:r>
              <a:rPr lang="en-US" dirty="0" err="1"/>
              <a:t>Indeks</a:t>
            </a:r>
            <a:r>
              <a:rPr lang="en-US" dirty="0"/>
              <a:t>: 5460</a:t>
            </a:r>
          </a:p>
          <a:p>
            <a:r>
              <a:rPr lang="en-US" dirty="0" err="1"/>
              <a:t>Godina</a:t>
            </a:r>
            <a:r>
              <a:rPr lang="en-US" dirty="0"/>
              <a:t>: 2024</a:t>
            </a:r>
          </a:p>
          <a:p>
            <a:r>
              <a:rPr lang="en-US" dirty="0" err="1"/>
              <a:t>Predmet</a:t>
            </a:r>
            <a:r>
              <a:rPr lang="en-US" dirty="0"/>
              <a:t>: IT230 – </a:t>
            </a:r>
            <a:r>
              <a:rPr lang="en-US" dirty="0" err="1"/>
              <a:t>Interakcija</a:t>
            </a:r>
            <a:r>
              <a:rPr lang="en-US" dirty="0"/>
              <a:t> </a:t>
            </a:r>
            <a:r>
              <a:rPr lang="en-US" dirty="0" err="1"/>
              <a:t>covek-racunar</a:t>
            </a:r>
            <a:endParaRPr lang="sr-Cyrl-R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BF4E2E-D0E3-C485-E3F8-7711ACF1362D}"/>
              </a:ext>
            </a:extLst>
          </p:cNvPr>
          <p:cNvSpPr txBox="1">
            <a:spLocks/>
          </p:cNvSpPr>
          <p:nvPr/>
        </p:nvSpPr>
        <p:spPr>
          <a:xfrm>
            <a:off x="4499482" y="3663332"/>
            <a:ext cx="4509352" cy="1309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"/>
              <a:buNone/>
              <a:defRPr sz="16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algn="r"/>
            <a:r>
              <a:rPr lang="en-US" dirty="0" err="1"/>
              <a:t>Profesor</a:t>
            </a:r>
            <a:r>
              <a:rPr lang="en-US" dirty="0"/>
              <a:t>: Milos </a:t>
            </a:r>
            <a:r>
              <a:rPr lang="en-US" dirty="0" err="1"/>
              <a:t>Kostic</a:t>
            </a:r>
            <a:endParaRPr lang="en-US" dirty="0"/>
          </a:p>
          <a:p>
            <a:pPr algn="r"/>
            <a:r>
              <a:rPr lang="en-US" dirty="0" err="1"/>
              <a:t>Asistent</a:t>
            </a:r>
            <a:r>
              <a:rPr lang="en-US" dirty="0"/>
              <a:t>: Ivanka Pavlovic</a:t>
            </a:r>
            <a:endParaRPr lang="sr-Cyrl-R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DF7BBC-37D4-924F-0D4C-05E14BA6A1C2}"/>
              </a:ext>
            </a:extLst>
          </p:cNvPr>
          <p:cNvSpPr txBox="1"/>
          <p:nvPr/>
        </p:nvSpPr>
        <p:spPr>
          <a:xfrm>
            <a:off x="3518441" y="653143"/>
            <a:ext cx="2227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Projektni</a:t>
            </a:r>
            <a:r>
              <a:rPr lang="en-US" sz="1600" dirty="0"/>
              <a:t> </a:t>
            </a:r>
            <a:r>
              <a:rPr lang="en-US" sz="1600" dirty="0" err="1"/>
              <a:t>Zadatak</a:t>
            </a:r>
            <a:endParaRPr lang="sr-Cyrl-R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xfrm>
            <a:off x="2184000" y="1738050"/>
            <a:ext cx="3633000" cy="10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 LOSI</a:t>
            </a:r>
            <a:endParaRPr dirty="0"/>
          </a:p>
        </p:txBody>
      </p:sp>
      <p:sp>
        <p:nvSpPr>
          <p:cNvPr id="270" name="Google Shape;270;p39"/>
          <p:cNvSpPr txBox="1">
            <a:spLocks noGrp="1"/>
          </p:cNvSpPr>
          <p:nvPr>
            <p:ph type="subTitle" idx="1"/>
          </p:nvPr>
        </p:nvSpPr>
        <p:spPr>
          <a:xfrm>
            <a:off x="3327000" y="2908350"/>
            <a:ext cx="3633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Sto</a:t>
            </a:r>
            <a:r>
              <a:rPr lang="en-US" dirty="0"/>
              <a:t> se tice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funkcionalnosti</a:t>
            </a:r>
            <a:endParaRPr dirty="0"/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3">
            <a:alphaModFix/>
          </a:blip>
          <a:srcRect l="214" r="6318" b="22372"/>
          <a:stretch/>
        </p:blipFill>
        <p:spPr>
          <a:xfrm rot="10800000" flipH="1">
            <a:off x="6168138" y="-4979"/>
            <a:ext cx="2975850" cy="145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9"/>
          <p:cNvCxnSpPr>
            <a:endCxn id="270" idx="1"/>
          </p:cNvCxnSpPr>
          <p:nvPr/>
        </p:nvCxnSpPr>
        <p:spPr>
          <a:xfrm>
            <a:off x="2211300" y="3156900"/>
            <a:ext cx="1115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3" name="Google Shape;273;p39"/>
          <p:cNvPicPr preferRelativeResize="0"/>
          <p:nvPr/>
        </p:nvPicPr>
        <p:blipFill rotWithShape="1">
          <a:blip r:embed="rId4">
            <a:alphaModFix/>
          </a:blip>
          <a:srcRect l="32009" r="11085"/>
          <a:stretch/>
        </p:blipFill>
        <p:spPr>
          <a:xfrm rot="-5400000">
            <a:off x="1003900" y="3176927"/>
            <a:ext cx="1229698" cy="270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Opsta pitanja | Rezultati </a:t>
            </a:r>
            <a:endParaRPr dirty="0"/>
          </a:p>
        </p:txBody>
      </p:sp>
      <p:sp>
        <p:nvSpPr>
          <p:cNvPr id="308" name="Google Shape;308;p43"/>
          <p:cNvSpPr txBox="1"/>
          <p:nvPr/>
        </p:nvSpPr>
        <p:spPr>
          <a:xfrm flipH="1">
            <a:off x="726900" y="1394875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200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Pitanje</a:t>
            </a: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1: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 li je onboarding screen dovoljno dobro objasnio svrhu aplikacije?</a:t>
            </a:r>
            <a:endParaRPr lang="sr-Cyrl-R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 flipH="1">
            <a:off x="3348886" y="1394875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Pitanje 2: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Koliko Vam je bilo lako da dodjete do ekrana za registraciju/logovanje</a:t>
            </a:r>
            <a:endParaRPr sz="12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 flipH="1">
            <a:off x="5970872" y="1394875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Pitanje</a:t>
            </a: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3: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Sta je vase prvo misljenje o aplikaciji?</a:t>
            </a:r>
            <a:endParaRPr sz="12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B45D8-87C1-562E-F016-6ADB1DC3F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04" y="2213801"/>
            <a:ext cx="4401164" cy="26959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2: Funkcionalnost | Rezultati </a:t>
            </a:r>
            <a:endParaRPr dirty="0"/>
          </a:p>
        </p:txBody>
      </p:sp>
      <p:sp>
        <p:nvSpPr>
          <p:cNvPr id="308" name="Google Shape;308;p43"/>
          <p:cNvSpPr txBox="1"/>
          <p:nvPr/>
        </p:nvSpPr>
        <p:spPr>
          <a:xfrm flipH="1">
            <a:off x="416518" y="1185937"/>
            <a:ext cx="2877417" cy="11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Pitanje</a:t>
            </a:r>
            <a:r>
              <a:rPr lang="en-US" sz="10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1: </a:t>
            </a:r>
            <a:r>
              <a:rPr lang="sr-Latn-RS" sz="10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Kako bi ste ocenili opciju da u svega nekoliko sekundi mozete pronaci zeljeni proizvod po najpovoljnijoj ceni</a:t>
            </a:r>
            <a:r>
              <a:rPr lang="sr-Latn-RS" sz="1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sr-Cyrl-R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 flipH="1">
            <a:off x="3293935" y="1185937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0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 2: </a:t>
            </a:r>
            <a:r>
              <a:rPr lang="sr-Latn-RS" sz="10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Opcija za filtriranje prozivoda mi daje dovoljno kontrole kako bi dodatno prilagodio pretragu mojim potrebama?</a:t>
            </a:r>
            <a:endParaRPr lang="sr-Cyrl-R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 flipH="1">
            <a:off x="5991600" y="1185937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</a:t>
            </a:r>
            <a:r>
              <a:rPr lang="en-US" sz="10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3: </a:t>
            </a:r>
            <a:r>
              <a:rPr lang="sr-Latn-RS" sz="10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Koliko Vam je bilo lako da uporedite cene pretrazenog prozivoda?</a:t>
            </a:r>
            <a:endParaRPr sz="10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2" name="Google Shape;310;p43">
            <a:extLst>
              <a:ext uri="{FF2B5EF4-FFF2-40B4-BE49-F238E27FC236}">
                <a16:creationId xmlns:a16="http://schemas.microsoft.com/office/drawing/2014/main" id="{6713C36C-0DBC-7D2E-02DB-C641ED172754}"/>
              </a:ext>
            </a:extLst>
          </p:cNvPr>
          <p:cNvSpPr txBox="1"/>
          <p:nvPr/>
        </p:nvSpPr>
        <p:spPr>
          <a:xfrm flipH="1">
            <a:off x="639026" y="2005887"/>
            <a:ext cx="2432400" cy="9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</a:t>
            </a:r>
            <a:r>
              <a:rPr lang="en-US" sz="10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4: </a:t>
            </a:r>
            <a:r>
              <a:rPr lang="en-US" sz="10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Ako</a:t>
            </a:r>
            <a:r>
              <a:rPr lang="en-US" sz="10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</a:t>
            </a:r>
            <a:r>
              <a:rPr lang="sr-Latn-RS" sz="10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ste hipoteticki prodavac koji zeli da doda svoju prodavnicu, koliko Vam je razumljiv proces dodavanja prodavnice i prozivoda?</a:t>
            </a:r>
            <a:endParaRPr lang="sr-Cyrl-R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3" name="Google Shape;310;p43">
            <a:extLst>
              <a:ext uri="{FF2B5EF4-FFF2-40B4-BE49-F238E27FC236}">
                <a16:creationId xmlns:a16="http://schemas.microsoft.com/office/drawing/2014/main" id="{924F4EB6-8B10-8569-11AD-E643EE939E53}"/>
              </a:ext>
            </a:extLst>
          </p:cNvPr>
          <p:cNvSpPr txBox="1"/>
          <p:nvPr/>
        </p:nvSpPr>
        <p:spPr>
          <a:xfrm flipH="1">
            <a:off x="639026" y="3182762"/>
            <a:ext cx="2432400" cy="9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0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</a:t>
            </a:r>
            <a:r>
              <a:rPr lang="en-US" sz="10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5: </a:t>
            </a:r>
            <a:r>
              <a:rPr lang="sr-Latn-RS" sz="10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 li ste uspeli da pronađete sve potrebne informacije o proizvodu (kao što su specifikacije, recenzije korisnika, dostupnost)?</a:t>
            </a:r>
            <a:endParaRPr lang="sr-Cyrl-R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9AC9D-3354-BAEB-4B7F-BE71F6C1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915" y="2005887"/>
            <a:ext cx="4544059" cy="279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6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3: Vizuelni dizajn | Rezultati </a:t>
            </a:r>
            <a:endParaRPr dirty="0"/>
          </a:p>
        </p:txBody>
      </p:sp>
      <p:sp>
        <p:nvSpPr>
          <p:cNvPr id="308" name="Google Shape;308;p43"/>
          <p:cNvSpPr txBox="1"/>
          <p:nvPr/>
        </p:nvSpPr>
        <p:spPr>
          <a:xfrm flipH="1">
            <a:off x="1152163" y="1142179"/>
            <a:ext cx="2877417" cy="11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</a:t>
            </a:r>
            <a:r>
              <a:rPr lang="en-US" sz="12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1: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Sta mislite o izgledu aplikacije? Da li vam je dizajn prijatan i intuitivan?</a:t>
            </a:r>
            <a:r>
              <a:rPr lang="en-US" sz="12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</a:t>
            </a:r>
            <a:endParaRPr sz="12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 flipH="1">
            <a:off x="4572000" y="1142179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" sz="12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 2: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 li su tekst i ikone dovoljno jasni i citljivi?</a:t>
            </a:r>
            <a:endParaRPr lang="sr-Cyrl-R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E63FC-655B-121A-6FD4-4E7E58FE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366" y="2028390"/>
            <a:ext cx="4648849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244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4: Opste zadovoljstvo | Rezultati </a:t>
            </a:r>
            <a:endParaRPr dirty="0"/>
          </a:p>
        </p:txBody>
      </p:sp>
      <p:sp>
        <p:nvSpPr>
          <p:cNvPr id="308" name="Google Shape;308;p43"/>
          <p:cNvSpPr txBox="1"/>
          <p:nvPr/>
        </p:nvSpPr>
        <p:spPr>
          <a:xfrm flipH="1">
            <a:off x="1152163" y="1142179"/>
            <a:ext cx="2877417" cy="117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 err="1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</a:t>
            </a:r>
            <a:r>
              <a:rPr lang="en-US" sz="12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 1: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 li biste preporucili ovakvu apliakciju prijatelju?</a:t>
            </a:r>
            <a:endParaRPr lang="sr-Cyrl-R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</a:pPr>
            <a:endParaRPr sz="12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 flipH="1">
            <a:off x="4572000" y="1142179"/>
            <a:ext cx="24324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en" sz="1200" dirty="0">
                <a:solidFill>
                  <a:schemeClr val="dk1"/>
                </a:solidFill>
                <a:latin typeface="Work Sans" pitchFamily="2" charset="0"/>
                <a:ea typeface="Work Sans"/>
                <a:cs typeface="Work Sans"/>
                <a:sym typeface="Work Sans"/>
              </a:rPr>
              <a:t>Pitanje 2: </a:t>
            </a:r>
            <a:r>
              <a:rPr lang="sr-Latn-RS" sz="1200" dirty="0">
                <a:effectLst/>
                <a:latin typeface="Work Sans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Da li vidite sebe kako aktivno koristitie Bolt aplikaciju?</a:t>
            </a:r>
            <a:endParaRPr sz="1200" dirty="0">
              <a:solidFill>
                <a:schemeClr val="dk1"/>
              </a:solidFill>
              <a:latin typeface="Work Sans" pitchFamily="2" charset="0"/>
              <a:ea typeface="Work Sans"/>
              <a:cs typeface="Work Sans"/>
              <a:sym typeface="Work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E6F700-2D20-0AA4-6D8C-8E5DE6D0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553" y="1931158"/>
            <a:ext cx="4477375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0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Zakljucak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196" name="Google Shape;196;p33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l="816" t="4003" r="826"/>
          <a:stretch/>
        </p:blipFill>
        <p:spPr>
          <a:xfrm rot="-5400000" flipH="1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l="214" r="6318" b="1816"/>
          <a:stretch/>
        </p:blipFill>
        <p:spPr>
          <a:xfrm rot="10800000" flipH="1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6972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Zakljucak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5"/>
          </p:nvPr>
        </p:nvSpPr>
        <p:spPr>
          <a:xfrm>
            <a:off x="720001" y="1396825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poraditi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filtriranju</a:t>
            </a:r>
            <a:endParaRPr dirty="0"/>
          </a:p>
        </p:txBody>
      </p:sp>
      <p:sp>
        <p:nvSpPr>
          <p:cNvPr id="16" name="Google Shape;230;p36">
            <a:extLst>
              <a:ext uri="{FF2B5EF4-FFF2-40B4-BE49-F238E27FC236}">
                <a16:creationId xmlns:a16="http://schemas.microsoft.com/office/drawing/2014/main" id="{61AF1BE2-F2A9-D73C-2594-4D85B544468B}"/>
              </a:ext>
            </a:extLst>
          </p:cNvPr>
          <p:cNvSpPr txBox="1">
            <a:spLocks/>
          </p:cNvSpPr>
          <p:nvPr/>
        </p:nvSpPr>
        <p:spPr>
          <a:xfrm>
            <a:off x="720000" y="1776106"/>
            <a:ext cx="7014586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-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poboljsati</a:t>
            </a:r>
            <a:r>
              <a:rPr lang="en-US" dirty="0"/>
              <a:t> </a:t>
            </a:r>
            <a:r>
              <a:rPr lang="en-US" dirty="0" err="1"/>
              <a:t>odredjene</a:t>
            </a:r>
            <a:r>
              <a:rPr lang="en-US" dirty="0"/>
              <a:t> </a:t>
            </a:r>
            <a:r>
              <a:rPr lang="en-US" dirty="0" err="1"/>
              <a:t>aspekte</a:t>
            </a:r>
            <a:r>
              <a:rPr lang="en-US" dirty="0"/>
              <a:t> </a:t>
            </a:r>
            <a:r>
              <a:rPr lang="en-US" dirty="0" err="1"/>
              <a:t>koriscnikog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endParaRPr lang="en-US" dirty="0"/>
          </a:p>
        </p:txBody>
      </p:sp>
      <p:sp>
        <p:nvSpPr>
          <p:cNvPr id="17" name="Google Shape;230;p36">
            <a:extLst>
              <a:ext uri="{FF2B5EF4-FFF2-40B4-BE49-F238E27FC236}">
                <a16:creationId xmlns:a16="http://schemas.microsoft.com/office/drawing/2014/main" id="{23511855-20D8-2D70-E086-31D29F4DC6F6}"/>
              </a:ext>
            </a:extLst>
          </p:cNvPr>
          <p:cNvSpPr txBox="1">
            <a:spLocks/>
          </p:cNvSpPr>
          <p:nvPr/>
        </p:nvSpPr>
        <p:spPr>
          <a:xfrm>
            <a:off x="720000" y="2155387"/>
            <a:ext cx="7014586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-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poboljsati</a:t>
            </a:r>
            <a:r>
              <a:rPr lang="en-US" dirty="0"/>
              <a:t> </a:t>
            </a:r>
            <a:r>
              <a:rPr lang="en-US" dirty="0" err="1"/>
              <a:t>odredjene</a:t>
            </a:r>
            <a:r>
              <a:rPr lang="en-US" dirty="0"/>
              <a:t> </a:t>
            </a:r>
            <a:r>
              <a:rPr lang="en-US" dirty="0" err="1"/>
              <a:t>aspekte</a:t>
            </a:r>
            <a:r>
              <a:rPr lang="en-US" dirty="0"/>
              <a:t> </a:t>
            </a:r>
            <a:r>
              <a:rPr lang="en-US" dirty="0" err="1"/>
              <a:t>koriscnikog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endParaRPr lang="en-US" dirty="0"/>
          </a:p>
        </p:txBody>
      </p:sp>
      <p:sp>
        <p:nvSpPr>
          <p:cNvPr id="18" name="Google Shape;230;p36">
            <a:extLst>
              <a:ext uri="{FF2B5EF4-FFF2-40B4-BE49-F238E27FC236}">
                <a16:creationId xmlns:a16="http://schemas.microsoft.com/office/drawing/2014/main" id="{541FCCE9-323E-0F69-EF24-5BE06C1F0995}"/>
              </a:ext>
            </a:extLst>
          </p:cNvPr>
          <p:cNvSpPr txBox="1">
            <a:spLocks/>
          </p:cNvSpPr>
          <p:nvPr/>
        </p:nvSpPr>
        <p:spPr>
          <a:xfrm>
            <a:off x="720000" y="2571750"/>
            <a:ext cx="7014586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- </a:t>
            </a:r>
            <a:r>
              <a:rPr lang="en-US" dirty="0" err="1"/>
              <a:t>Trenutno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prototipa</a:t>
            </a:r>
            <a:r>
              <a:rPr lang="en-US" dirty="0"/>
              <a:t> je </a:t>
            </a:r>
            <a:r>
              <a:rPr lang="en-US" dirty="0" err="1"/>
              <a:t>maksimalno</a:t>
            </a:r>
            <a:r>
              <a:rPr lang="en-US" dirty="0"/>
              <a:t> alpha </a:t>
            </a:r>
            <a:r>
              <a:rPr lang="en-US" dirty="0" err="1"/>
              <a:t>verzija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1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Hvala</a:t>
            </a:r>
            <a:r>
              <a:rPr lang="en-US" sz="4000" dirty="0"/>
              <a:t> </a:t>
            </a:r>
            <a:r>
              <a:rPr lang="en-US" sz="4000" dirty="0" err="1"/>
              <a:t>na</a:t>
            </a:r>
            <a:r>
              <a:rPr lang="en-US" sz="4000" dirty="0"/>
              <a:t> </a:t>
            </a:r>
            <a:r>
              <a:rPr lang="en-US" sz="4000" dirty="0" err="1"/>
              <a:t>paznji</a:t>
            </a:r>
            <a:r>
              <a:rPr lang="en-US" sz="4000" dirty="0"/>
              <a:t>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341549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prezentacije</a:t>
            </a:r>
            <a:endParaRPr dirty="0"/>
          </a:p>
        </p:txBody>
      </p:sp>
      <p:graphicFrame>
        <p:nvGraphicFramePr>
          <p:cNvPr id="159" name="Google Shape;159;p30"/>
          <p:cNvGraphicFramePr/>
          <p:nvPr>
            <p:extLst>
              <p:ext uri="{D42A27DB-BD31-4B8C-83A1-F6EECF244321}">
                <p14:modId xmlns:p14="http://schemas.microsoft.com/office/powerpoint/2010/main" val="2276927812"/>
              </p:ext>
            </p:extLst>
          </p:nvPr>
        </p:nvGraphicFramePr>
        <p:xfrm>
          <a:off x="720000" y="1624300"/>
          <a:ext cx="7704000" cy="2277900"/>
        </p:xfrm>
        <a:graphic>
          <a:graphicData uri="http://schemas.openxmlformats.org/drawingml/2006/table">
            <a:tbl>
              <a:tblPr>
                <a:noFill/>
                <a:tableStyleId>{820AB41B-3A6F-4C00-AAE1-655B190C2587}</a:tableStyleId>
              </a:tblPr>
              <a:tblGrid>
                <a:gridCol w="209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1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hlink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Uvod</a:t>
                      </a:r>
                      <a:endParaRPr sz="1100" b="1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Objasnjenje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sta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je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ideja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I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namena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aplikacije</a:t>
                      </a:r>
                      <a:endParaRPr sz="10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Ciljna</a:t>
                      </a:r>
                      <a:r>
                        <a:rPr lang="en-US" sz="1100" b="1" u="sng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-US" sz="1100" b="1" u="sng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grupa</a:t>
                      </a:r>
                      <a:endParaRPr sz="1100" b="1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Diskusija o ciljnim grupama aplikacije</a:t>
                      </a:r>
                      <a:endParaRPr sz="10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Prototip</a:t>
                      </a:r>
                      <a:endParaRPr sz="1100" b="1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Demonstracija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prototipa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aplikacije</a:t>
                      </a:r>
                      <a:endParaRPr sz="10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Testiranje</a:t>
                      </a:r>
                      <a:r>
                        <a:rPr lang="en-US" sz="1100" b="1" u="sng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-US" sz="1100" b="1" u="sng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prototipa</a:t>
                      </a:r>
                      <a:endParaRPr sz="1100" b="1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Kako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je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testiran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prototip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aplikacije</a:t>
                      </a:r>
                      <a:endParaRPr sz="10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Rezultati</a:t>
                      </a:r>
                      <a:r>
                        <a:rPr lang="en-US" sz="1100" b="1" u="sng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 </a:t>
                      </a:r>
                      <a:r>
                        <a:rPr lang="en-US" sz="1100" b="1" u="sng" dirty="0" err="1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testiranja</a:t>
                      </a:r>
                      <a:endParaRPr sz="1100" b="1" u="sng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Rezultati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testiranja</a:t>
                      </a:r>
                      <a:endParaRPr sz="10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Zakljucak</a:t>
                      </a:r>
                      <a:endParaRPr sz="1100" b="1" dirty="0">
                        <a:solidFill>
                          <a:schemeClr val="dk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Zakljucak</a:t>
                      </a:r>
                      <a:endParaRPr sz="1000" dirty="0">
                        <a:solidFill>
                          <a:schemeClr val="dk1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62" name="Google Shape;162;p30"/>
          <p:cNvPicPr preferRelativeResize="0"/>
          <p:nvPr/>
        </p:nvPicPr>
        <p:blipFill rotWithShape="1">
          <a:blip r:embed="rId3">
            <a:alphaModFix/>
          </a:blip>
          <a:srcRect t="47780" r="12633" b="11569"/>
          <a:stretch/>
        </p:blipFill>
        <p:spPr>
          <a:xfrm rot="10800000" flipH="1">
            <a:off x="7029850" y="0"/>
            <a:ext cx="2114151" cy="9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735775" y="844050"/>
            <a:ext cx="46149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 je Bolt?</a:t>
            </a:r>
            <a:endParaRPr dirty="0"/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735775" y="2031449"/>
            <a:ext cx="4614900" cy="27674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Bolt je aplikacija za uporedjivanje cena razlicith prozivoda. Glavne funkcionalnosti su: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en-US" dirty="0" err="1"/>
              <a:t>Pretraga</a:t>
            </a:r>
            <a:r>
              <a:rPr lang="en-US" dirty="0"/>
              <a:t> </a:t>
            </a:r>
            <a:r>
              <a:rPr lang="en-US" dirty="0" err="1"/>
              <a:t>prozivoda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Filtriranje prozivoda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Uporedjivanje cena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dirty="0"/>
              <a:t>Pronalazenje najbolje ponude za zeljeni prozivod</a:t>
            </a:r>
            <a:endParaRPr dirty="0"/>
          </a:p>
        </p:txBody>
      </p:sp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l="214" r="6318" b="22372"/>
          <a:stretch/>
        </p:blipFill>
        <p:spPr>
          <a:xfrm rot="-5400000">
            <a:off x="6947463" y="2928112"/>
            <a:ext cx="2975850" cy="14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62;p30">
            <a:extLst>
              <a:ext uri="{FF2B5EF4-FFF2-40B4-BE49-F238E27FC236}">
                <a16:creationId xmlns:a16="http://schemas.microsoft.com/office/drawing/2014/main" id="{2F42284F-BA72-161B-4E04-670B6AB95A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47780" r="12633" b="11569"/>
          <a:stretch/>
        </p:blipFill>
        <p:spPr>
          <a:xfrm rot="10800000" flipH="1">
            <a:off x="-321301" y="0"/>
            <a:ext cx="2114151" cy="9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Ciljna</a:t>
            </a:r>
            <a:r>
              <a:rPr lang="en-US" dirty="0"/>
              <a:t> </a:t>
            </a:r>
            <a:r>
              <a:rPr lang="en-US" dirty="0" err="1"/>
              <a:t>grupa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6" name="Google Shape;196;p33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l="816" t="4003" r="826"/>
          <a:stretch/>
        </p:blipFill>
        <p:spPr>
          <a:xfrm rot="-5400000" flipH="1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l="214" r="6318" b="1816"/>
          <a:stretch/>
        </p:blipFill>
        <p:spPr>
          <a:xfrm rot="10800000" flipH="1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subTitle" idx="4"/>
          </p:nvPr>
        </p:nvSpPr>
        <p:spPr>
          <a:xfrm>
            <a:off x="5012835" y="1961025"/>
            <a:ext cx="3145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Cilj</a:t>
            </a:r>
            <a:endParaRPr dirty="0"/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Ciljna</a:t>
            </a:r>
            <a:r>
              <a:rPr lang="en-US" dirty="0"/>
              <a:t> </a:t>
            </a:r>
            <a:r>
              <a:rPr lang="en-US" dirty="0" err="1"/>
              <a:t>grupa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dirty="0"/>
          </a:p>
        </p:txBody>
      </p:sp>
      <p:sp>
        <p:nvSpPr>
          <p:cNvPr id="205" name="Google Shape;205;p34"/>
          <p:cNvSpPr txBox="1">
            <a:spLocks noGrp="1"/>
          </p:cNvSpPr>
          <p:nvPr>
            <p:ph type="subTitle" idx="1"/>
          </p:nvPr>
        </p:nvSpPr>
        <p:spPr>
          <a:xfrm>
            <a:off x="5012830" y="2574150"/>
            <a:ext cx="31452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Treba</a:t>
            </a:r>
            <a:r>
              <a:rPr lang="en-US" dirty="0"/>
              <a:t> se </a:t>
            </a:r>
            <a:r>
              <a:rPr lang="en-US" dirty="0" err="1"/>
              <a:t>fokusirati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dovodjenje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vise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prodavaca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je </a:t>
            </a:r>
            <a:r>
              <a:rPr lang="en-US" dirty="0" err="1"/>
              <a:t>aplikacija</a:t>
            </a:r>
            <a:r>
              <a:rPr lang="en-US" dirty="0"/>
              <a:t> u </a:t>
            </a:r>
            <a:r>
              <a:rPr lang="en-US" dirty="0" err="1"/>
              <a:t>ranoj</a:t>
            </a:r>
            <a:r>
              <a:rPr lang="en-US" dirty="0"/>
              <a:t> </a:t>
            </a:r>
            <a:r>
              <a:rPr lang="en-US" dirty="0" err="1"/>
              <a:t>fazi</a:t>
            </a:r>
            <a:r>
              <a:rPr lang="en-US" dirty="0"/>
              <a:t> </a:t>
            </a:r>
            <a:r>
              <a:rPr lang="en-US" dirty="0" err="1"/>
              <a:t>razvoja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Ovo bi </a:t>
            </a:r>
            <a:r>
              <a:rPr lang="en-US" dirty="0" err="1"/>
              <a:t>ukljucivalo</a:t>
            </a:r>
            <a:r>
              <a:rPr lang="en-US" dirty="0"/>
              <a:t> </a:t>
            </a:r>
            <a:r>
              <a:rPr lang="en-US" dirty="0" err="1"/>
              <a:t>najvise</a:t>
            </a:r>
            <a:r>
              <a:rPr lang="en-US" dirty="0"/>
              <a:t> </a:t>
            </a:r>
            <a:r>
              <a:rPr lang="en-US" dirty="0" err="1"/>
              <a:t>ljude</a:t>
            </a:r>
            <a:r>
              <a:rPr lang="en-US" dirty="0"/>
              <a:t> od 25 </a:t>
            </a:r>
            <a:r>
              <a:rPr lang="en-US" dirty="0" err="1"/>
              <a:t>godina</a:t>
            </a:r>
            <a:r>
              <a:rPr lang="en-US" dirty="0"/>
              <a:t> pa navies koji se </a:t>
            </a:r>
            <a:r>
              <a:rPr lang="en-US" dirty="0" err="1"/>
              <a:t>bave</a:t>
            </a:r>
            <a:r>
              <a:rPr lang="en-US" dirty="0"/>
              <a:t> </a:t>
            </a:r>
            <a:r>
              <a:rPr lang="en-US" dirty="0" err="1"/>
              <a:t>nekom</a:t>
            </a:r>
            <a:r>
              <a:rPr lang="en-US" dirty="0"/>
              <a:t> </a:t>
            </a:r>
            <a:r>
              <a:rPr lang="en-US" dirty="0" err="1"/>
              <a:t>vrstom</a:t>
            </a:r>
            <a:r>
              <a:rPr lang="en-US" dirty="0"/>
              <a:t> </a:t>
            </a:r>
            <a:r>
              <a:rPr lang="en-US" dirty="0" err="1"/>
              <a:t>preduzetnistva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06" name="Google Shape;206;p34"/>
          <p:cNvSpPr txBox="1">
            <a:spLocks noGrp="1"/>
          </p:cNvSpPr>
          <p:nvPr>
            <p:ph type="subTitle" idx="2"/>
          </p:nvPr>
        </p:nvSpPr>
        <p:spPr>
          <a:xfrm>
            <a:off x="985975" y="2574150"/>
            <a:ext cx="3145200" cy="13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Koja </a:t>
            </a:r>
            <a:r>
              <a:rPr lang="en-US" dirty="0" err="1"/>
              <a:t>grupa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je </a:t>
            </a:r>
            <a:r>
              <a:rPr lang="en-US" dirty="0" err="1"/>
              <a:t>bitnija</a:t>
            </a:r>
            <a:r>
              <a:rPr lang="en-US" dirty="0"/>
              <a:t> za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grupu</a:t>
            </a:r>
            <a:r>
              <a:rPr lang="en-US" dirty="0"/>
              <a:t> se </a:t>
            </a:r>
            <a:r>
              <a:rPr lang="en-US" dirty="0" err="1"/>
              <a:t>treba</a:t>
            </a:r>
            <a:r>
              <a:rPr lang="en-US" dirty="0"/>
              <a:t> vise </a:t>
            </a:r>
            <a:r>
              <a:rPr lang="en-US" dirty="0" err="1"/>
              <a:t>fokusirati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207" name="Google Shape;207;p34"/>
          <p:cNvSpPr txBox="1">
            <a:spLocks noGrp="1"/>
          </p:cNvSpPr>
          <p:nvPr>
            <p:ph type="subTitle" idx="3"/>
          </p:nvPr>
        </p:nvSpPr>
        <p:spPr>
          <a:xfrm>
            <a:off x="985965" y="1961025"/>
            <a:ext cx="31452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Prodavci</a:t>
            </a:r>
            <a:r>
              <a:rPr lang="en-US" dirty="0"/>
              <a:t> </a:t>
            </a:r>
            <a:r>
              <a:rPr lang="en-US" dirty="0" err="1"/>
              <a:t>naspram</a:t>
            </a:r>
            <a:r>
              <a:rPr lang="en-US" dirty="0"/>
              <a:t> </a:t>
            </a:r>
            <a:r>
              <a:rPr lang="en-US" dirty="0" err="1"/>
              <a:t>kupaca</a:t>
            </a:r>
            <a:endParaRPr dirty="0"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 t="6136" b="49997"/>
          <a:stretch/>
        </p:blipFill>
        <p:spPr>
          <a:xfrm>
            <a:off x="3306875" y="4083017"/>
            <a:ext cx="2530250" cy="108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Testiranje</a:t>
            </a:r>
            <a:r>
              <a:rPr lang="en-US" dirty="0"/>
              <a:t> </a:t>
            </a:r>
            <a:r>
              <a:rPr lang="en-US" dirty="0" err="1"/>
              <a:t>prototipa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96" name="Google Shape;196;p33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l="816" t="4003" r="826"/>
          <a:stretch/>
        </p:blipFill>
        <p:spPr>
          <a:xfrm rot="-5400000" flipH="1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l="214" r="6318" b="1816"/>
          <a:stretch/>
        </p:blipFill>
        <p:spPr>
          <a:xfrm rot="10800000" flipH="1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125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Testiranje</a:t>
            </a:r>
            <a:r>
              <a:rPr lang="en-US" dirty="0"/>
              <a:t> </a:t>
            </a:r>
            <a:r>
              <a:rPr lang="en-US" dirty="0" err="1"/>
              <a:t>prototipa</a:t>
            </a:r>
            <a:endParaRPr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subTitle" idx="4"/>
          </p:nvPr>
        </p:nvSpPr>
        <p:spPr>
          <a:xfrm>
            <a:off x="720050" y="1524950"/>
            <a:ext cx="24774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Upitnici</a:t>
            </a:r>
            <a:endParaRPr dirty="0"/>
          </a:p>
        </p:txBody>
      </p:sp>
      <p:sp>
        <p:nvSpPr>
          <p:cNvPr id="215" name="Google Shape;215;p35"/>
          <p:cNvSpPr txBox="1">
            <a:spLocks noGrp="1"/>
          </p:cNvSpPr>
          <p:nvPr>
            <p:ph type="subTitle" idx="5"/>
          </p:nvPr>
        </p:nvSpPr>
        <p:spPr>
          <a:xfrm>
            <a:off x="3333302" y="1524950"/>
            <a:ext cx="24774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Ucesnici</a:t>
            </a:r>
            <a:endParaRPr dirty="0"/>
          </a:p>
        </p:txBody>
      </p:sp>
      <p:sp>
        <p:nvSpPr>
          <p:cNvPr id="216" name="Google Shape;216;p35"/>
          <p:cNvSpPr txBox="1">
            <a:spLocks noGrp="1"/>
          </p:cNvSpPr>
          <p:nvPr>
            <p:ph type="subTitle" idx="1"/>
          </p:nvPr>
        </p:nvSpPr>
        <p:spPr>
          <a:xfrm>
            <a:off x="720050" y="2418500"/>
            <a:ext cx="2477400" cy="18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Napravljeno</a:t>
            </a:r>
            <a:r>
              <a:rPr lang="en-US" dirty="0"/>
              <a:t> je par </a:t>
            </a:r>
            <a:r>
              <a:rPr lang="en-US" dirty="0" err="1"/>
              <a:t>testova</a:t>
            </a:r>
            <a:r>
              <a:rPr lang="en-US" dirty="0"/>
              <a:t> </a:t>
            </a:r>
            <a:r>
              <a:rPr lang="en-US" dirty="0" err="1"/>
              <a:t>vezano</a:t>
            </a:r>
            <a:r>
              <a:rPr lang="en-US" dirty="0"/>
              <a:t> za </a:t>
            </a:r>
            <a:r>
              <a:rPr lang="en-US" dirty="0" err="1"/>
              <a:t>razne</a:t>
            </a:r>
            <a:r>
              <a:rPr lang="en-US" dirty="0"/>
              <a:t> </a:t>
            </a:r>
            <a:r>
              <a:rPr lang="en-US" dirty="0" err="1"/>
              <a:t>spekte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I </a:t>
            </a:r>
            <a:r>
              <a:rPr lang="en-US" dirty="0" err="1"/>
              <a:t>usmeno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odradjeni</a:t>
            </a:r>
            <a:r>
              <a:rPr lang="en-US" dirty="0"/>
              <a:t> </a:t>
            </a:r>
            <a:r>
              <a:rPr lang="en-US" dirty="0" err="1"/>
              <a:t>testovi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7" name="Google Shape;217;p35"/>
          <p:cNvSpPr txBox="1">
            <a:spLocks noGrp="1"/>
          </p:cNvSpPr>
          <p:nvPr>
            <p:ph type="subTitle" idx="2"/>
          </p:nvPr>
        </p:nvSpPr>
        <p:spPr>
          <a:xfrm>
            <a:off x="3333298" y="2418500"/>
            <a:ext cx="2477400" cy="18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Ucesnici su bili razlicitih godina </a:t>
            </a:r>
            <a:r>
              <a:rPr lang="en-US" dirty="0"/>
              <a:t>I</a:t>
            </a:r>
            <a:r>
              <a:rPr lang="en" dirty="0"/>
              <a:t> zanimanja, mahom bliske osobe. (8 osoba)</a:t>
            </a:r>
            <a:endParaRPr dirty="0"/>
          </a:p>
        </p:txBody>
      </p:sp>
      <p:sp>
        <p:nvSpPr>
          <p:cNvPr id="218" name="Google Shape;218;p35"/>
          <p:cNvSpPr txBox="1">
            <a:spLocks noGrp="1"/>
          </p:cNvSpPr>
          <p:nvPr>
            <p:ph type="subTitle" idx="3"/>
          </p:nvPr>
        </p:nvSpPr>
        <p:spPr>
          <a:xfrm>
            <a:off x="5953371" y="2418500"/>
            <a:ext cx="2477400" cy="18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Rezultati</a:t>
            </a:r>
            <a:r>
              <a:rPr lang="en-US" dirty="0"/>
              <a:t> </a:t>
            </a:r>
            <a:r>
              <a:rPr lang="en-US" dirty="0" err="1"/>
              <a:t>ispitivanja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vizuelno</a:t>
            </a:r>
            <a:r>
              <a:rPr lang="en-US" dirty="0"/>
              <a:t> </a:t>
            </a:r>
            <a:r>
              <a:rPr lang="en-US" dirty="0" err="1"/>
              <a:t>prikazani</a:t>
            </a:r>
            <a:r>
              <a:rPr lang="en-US" dirty="0"/>
              <a:t> pie chart-</a:t>
            </a:r>
            <a:r>
              <a:rPr lang="en-US" dirty="0" err="1"/>
              <a:t>om.</a:t>
            </a:r>
            <a:endParaRPr dirty="0"/>
          </a:p>
        </p:txBody>
      </p:sp>
      <p:sp>
        <p:nvSpPr>
          <p:cNvPr id="219" name="Google Shape;219;p35"/>
          <p:cNvSpPr txBox="1">
            <a:spLocks noGrp="1"/>
          </p:cNvSpPr>
          <p:nvPr>
            <p:ph type="subTitle" idx="6"/>
          </p:nvPr>
        </p:nvSpPr>
        <p:spPr>
          <a:xfrm>
            <a:off x="5953370" y="1524950"/>
            <a:ext cx="2477400" cy="81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Rezultati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>
            <a:spLocks noGrp="1"/>
          </p:cNvSpPr>
          <p:nvPr>
            <p:ph type="subTitle" idx="6"/>
          </p:nvPr>
        </p:nvSpPr>
        <p:spPr>
          <a:xfrm>
            <a:off x="720001" y="3049073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3: </a:t>
            </a: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dizajn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Testovi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subTitle" idx="1"/>
          </p:nvPr>
        </p:nvSpPr>
        <p:spPr>
          <a:xfrm>
            <a:off x="720000" y="1746804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Svrha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testa</a:t>
            </a:r>
            <a:r>
              <a:rPr lang="en-US" dirty="0"/>
              <a:t> je </a:t>
            </a:r>
            <a:r>
              <a:rPr lang="en-US" dirty="0" err="1"/>
              <a:t>steci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o tome da li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korisnici</a:t>
            </a:r>
            <a:r>
              <a:rPr lang="en-US" dirty="0"/>
              <a:t> </a:t>
            </a:r>
            <a:r>
              <a:rPr lang="en-US" dirty="0" err="1"/>
              <a:t>ukapirali</a:t>
            </a:r>
            <a:r>
              <a:rPr lang="en-US" dirty="0"/>
              <a:t> </a:t>
            </a:r>
            <a:r>
              <a:rPr lang="en-US" dirty="0" err="1"/>
              <a:t>cemu</a:t>
            </a:r>
            <a:r>
              <a:rPr lang="en-US" dirty="0"/>
              <a:t> </a:t>
            </a:r>
            <a:r>
              <a:rPr lang="en-US" dirty="0" err="1"/>
              <a:t>sluzi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prvog</a:t>
            </a:r>
            <a:r>
              <a:rPr lang="en-US" dirty="0"/>
              <a:t> </a:t>
            </a:r>
            <a:r>
              <a:rPr lang="en-US" dirty="0" err="1"/>
              <a:t>pokretanja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generalno</a:t>
            </a:r>
            <a:r>
              <a:rPr lang="en-US" dirty="0"/>
              <a:t> </a:t>
            </a:r>
            <a:r>
              <a:rPr lang="en-US" dirty="0" err="1"/>
              <a:t>misljenje</a:t>
            </a:r>
            <a:r>
              <a:rPr lang="en-US" dirty="0"/>
              <a:t> o </a:t>
            </a:r>
            <a:r>
              <a:rPr lang="en-US" dirty="0" err="1"/>
              <a:t>aplikaciji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2"/>
          </p:nvPr>
        </p:nvSpPr>
        <p:spPr>
          <a:xfrm>
            <a:off x="4704069" y="1746804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Svrha</a:t>
            </a:r>
            <a:r>
              <a:rPr lang="en-US" dirty="0"/>
              <a:t> </a:t>
            </a:r>
            <a:r>
              <a:rPr lang="en-US" dirty="0" err="1"/>
              <a:t>testa</a:t>
            </a:r>
            <a:r>
              <a:rPr lang="en-US" dirty="0"/>
              <a:t> </a:t>
            </a:r>
            <a:r>
              <a:rPr lang="en-US" dirty="0" err="1"/>
              <a:t>funkcionalnosti</a:t>
            </a:r>
            <a:r>
              <a:rPr lang="en-US" dirty="0"/>
              <a:t> je da </a:t>
            </a:r>
            <a:r>
              <a:rPr lang="en-US" dirty="0" err="1"/>
              <a:t>korisnici</a:t>
            </a:r>
            <a:r>
              <a:rPr lang="en-US" dirty="0"/>
              <a:t> </a:t>
            </a:r>
            <a:r>
              <a:rPr lang="en-US" dirty="0" err="1"/>
              <a:t>daju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misljenje</a:t>
            </a:r>
            <a:r>
              <a:rPr lang="en-US" dirty="0"/>
              <a:t> </a:t>
            </a:r>
            <a:r>
              <a:rPr lang="en-US" dirty="0" err="1"/>
              <a:t>vezano</a:t>
            </a:r>
            <a:r>
              <a:rPr lang="en-US" dirty="0"/>
              <a:t> za </a:t>
            </a:r>
            <a:r>
              <a:rPr lang="en-US" dirty="0" err="1"/>
              <a:t>funkcionalnost</a:t>
            </a:r>
            <a:r>
              <a:rPr lang="en-US" dirty="0"/>
              <a:t> </a:t>
            </a:r>
            <a:r>
              <a:rPr lang="en-US" dirty="0" err="1"/>
              <a:t>prototipa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3"/>
          </p:nvPr>
        </p:nvSpPr>
        <p:spPr>
          <a:xfrm>
            <a:off x="720000" y="3399052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testa</a:t>
            </a:r>
            <a:r>
              <a:rPr lang="en-US" dirty="0"/>
              <a:t> je bio da </a:t>
            </a:r>
            <a:r>
              <a:rPr lang="en-US" dirty="0" err="1"/>
              <a:t>korisnici</a:t>
            </a:r>
            <a:r>
              <a:rPr lang="en-US" dirty="0"/>
              <a:t> </a:t>
            </a:r>
            <a:r>
              <a:rPr lang="en-US" dirty="0" err="1"/>
              <a:t>ocene</a:t>
            </a:r>
            <a:r>
              <a:rPr lang="en-US" dirty="0"/>
              <a:t> </a:t>
            </a:r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prototipa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29" name="Google Shape;229;p36"/>
          <p:cNvSpPr txBox="1">
            <a:spLocks noGrp="1"/>
          </p:cNvSpPr>
          <p:nvPr>
            <p:ph type="subTitle" idx="4"/>
          </p:nvPr>
        </p:nvSpPr>
        <p:spPr>
          <a:xfrm>
            <a:off x="4704069" y="3399052"/>
            <a:ext cx="37200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testa</a:t>
            </a:r>
            <a:r>
              <a:rPr lang="en-US" dirty="0"/>
              <a:t> je bio da </a:t>
            </a:r>
            <a:r>
              <a:rPr lang="en-US" dirty="0" err="1"/>
              <a:t>korisnici</a:t>
            </a:r>
            <a:r>
              <a:rPr lang="en-US" dirty="0"/>
              <a:t> </a:t>
            </a:r>
            <a:r>
              <a:rPr lang="en-US" dirty="0" err="1"/>
              <a:t>iznesu</a:t>
            </a:r>
            <a:r>
              <a:rPr lang="en-US" dirty="0"/>
              <a:t> Koliko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zadovoljni</a:t>
            </a:r>
            <a:r>
              <a:rPr lang="en-US" dirty="0"/>
              <a:t> </a:t>
            </a:r>
            <a:r>
              <a:rPr lang="en-US" dirty="0" err="1"/>
              <a:t>trenutnim</a:t>
            </a:r>
            <a:r>
              <a:rPr lang="en-US" dirty="0"/>
              <a:t> </a:t>
            </a:r>
            <a:r>
              <a:rPr lang="en-US" dirty="0" err="1"/>
              <a:t>prototipom</a:t>
            </a:r>
            <a:r>
              <a:rPr lang="en-US" dirty="0"/>
              <a:t> I </a:t>
            </a:r>
            <a:r>
              <a:rPr lang="en-US" dirty="0" err="1"/>
              <a:t>idejom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30" name="Google Shape;230;p36"/>
          <p:cNvSpPr txBox="1">
            <a:spLocks noGrp="1"/>
          </p:cNvSpPr>
          <p:nvPr>
            <p:ph type="subTitle" idx="5"/>
          </p:nvPr>
        </p:nvSpPr>
        <p:spPr>
          <a:xfrm>
            <a:off x="720001" y="1396825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 1: Opsta pitanja</a:t>
            </a:r>
            <a:endParaRPr dirty="0"/>
          </a:p>
        </p:txBody>
      </p:sp>
      <p:sp>
        <p:nvSpPr>
          <p:cNvPr id="231" name="Google Shape;231;p36"/>
          <p:cNvSpPr txBox="1">
            <a:spLocks noGrp="1"/>
          </p:cNvSpPr>
          <p:nvPr>
            <p:ph type="subTitle" idx="7"/>
          </p:nvPr>
        </p:nvSpPr>
        <p:spPr>
          <a:xfrm>
            <a:off x="4704038" y="1396825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*Test 2: </a:t>
            </a:r>
            <a:r>
              <a:rPr lang="en-US" dirty="0" err="1"/>
              <a:t>Funkcionalnost</a:t>
            </a:r>
            <a:endParaRPr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subTitle" idx="8"/>
          </p:nvPr>
        </p:nvSpPr>
        <p:spPr>
          <a:xfrm>
            <a:off x="4704038" y="3049073"/>
            <a:ext cx="3720000" cy="46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 4: </a:t>
            </a:r>
            <a:r>
              <a:rPr lang="en-US" dirty="0" err="1"/>
              <a:t>Opste</a:t>
            </a:r>
            <a:r>
              <a:rPr lang="en-US" dirty="0"/>
              <a:t> </a:t>
            </a:r>
            <a:r>
              <a:rPr lang="en-US" dirty="0" err="1"/>
              <a:t>zadovoljstvo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4115688" y="2598625"/>
            <a:ext cx="41550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Rezultati</a:t>
            </a:r>
            <a:r>
              <a:rPr lang="en-US" dirty="0"/>
              <a:t> </a:t>
            </a:r>
            <a:r>
              <a:rPr lang="en-US" dirty="0" err="1"/>
              <a:t>testiranja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4115688" y="169470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96" name="Google Shape;196;p33"/>
          <p:cNvCxnSpPr/>
          <p:nvPr/>
        </p:nvCxnSpPr>
        <p:spPr>
          <a:xfrm>
            <a:off x="4115688" y="1200275"/>
            <a:ext cx="194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 l="816" t="4003" r="826"/>
          <a:stretch/>
        </p:blipFill>
        <p:spPr>
          <a:xfrm rot="-5400000" flipH="1">
            <a:off x="7129413" y="79437"/>
            <a:ext cx="1965724" cy="19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3"/>
          <p:cNvPicPr preferRelativeResize="0"/>
          <p:nvPr/>
        </p:nvPicPr>
        <p:blipFill rotWithShape="1">
          <a:blip r:embed="rId4">
            <a:alphaModFix/>
          </a:blip>
          <a:srcRect l="214" r="6318" b="1816"/>
          <a:stretch/>
        </p:blipFill>
        <p:spPr>
          <a:xfrm rot="10800000" flipH="1">
            <a:off x="-238300" y="3568475"/>
            <a:ext cx="2381625" cy="1472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200235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Inspiration Project Proposal by Slidesgo">
  <a:themeElements>
    <a:clrScheme name="Simple Light">
      <a:dk1>
        <a:srgbClr val="272727"/>
      </a:dk1>
      <a:lt1>
        <a:srgbClr val="F3F3F3"/>
      </a:lt1>
      <a:dk2>
        <a:srgbClr val="FF7BFF"/>
      </a:dk2>
      <a:lt2>
        <a:srgbClr val="FFD3F1"/>
      </a:lt2>
      <a:accent1>
        <a:srgbClr val="4A86E8"/>
      </a:accent1>
      <a:accent2>
        <a:srgbClr val="BAD4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566</Words>
  <Application>Microsoft Office PowerPoint</Application>
  <PresentationFormat>On-screen Show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Albert Sans</vt:lpstr>
      <vt:lpstr>Raleway</vt:lpstr>
      <vt:lpstr>Nunito Light</vt:lpstr>
      <vt:lpstr>Albert Sans Light</vt:lpstr>
      <vt:lpstr>Work Sans</vt:lpstr>
      <vt:lpstr>Calibri</vt:lpstr>
      <vt:lpstr>Arial</vt:lpstr>
      <vt:lpstr>Design Inspiration Project Proposal by Slidesgo</vt:lpstr>
      <vt:lpstr>Bolt – Aplikacija za uporedjivanje cena</vt:lpstr>
      <vt:lpstr>Sadrzaj prezentacije</vt:lpstr>
      <vt:lpstr>Sta je Bolt?</vt:lpstr>
      <vt:lpstr>Ciljna grupa</vt:lpstr>
      <vt:lpstr>Ciljna grupa aplikacije</vt:lpstr>
      <vt:lpstr>Testiranje prototipa</vt:lpstr>
      <vt:lpstr>Testiranje prototipa</vt:lpstr>
      <vt:lpstr>Testovi</vt:lpstr>
      <vt:lpstr>Rezultati testiranja</vt:lpstr>
      <vt:lpstr>SU LOSI</vt:lpstr>
      <vt:lpstr>Test 1: Opsta pitanja | Rezultati </vt:lpstr>
      <vt:lpstr>Test 2: Funkcionalnost | Rezultati </vt:lpstr>
      <vt:lpstr>Test 3: Vizuelni dizajn | Rezultati </vt:lpstr>
      <vt:lpstr>Test 4: Opste zadovoljstvo | Rezultati </vt:lpstr>
      <vt:lpstr>Zakljucak</vt:lpstr>
      <vt:lpstr>Zakljucak</vt:lpstr>
      <vt:lpstr>Hvala na paznji!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Inspiration Project Proposal</dc:title>
  <dc:creator>Petar</dc:creator>
  <cp:lastModifiedBy>Petar</cp:lastModifiedBy>
  <cp:revision>6</cp:revision>
  <dcterms:modified xsi:type="dcterms:W3CDTF">2024-05-16T18:02:17Z</dcterms:modified>
</cp:coreProperties>
</file>